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344" r:id="rId6"/>
    <p:sldId id="391" r:id="rId7"/>
    <p:sldId id="360" r:id="rId8"/>
    <p:sldId id="380" r:id="rId9"/>
    <p:sldId id="383" r:id="rId10"/>
    <p:sldId id="268" r:id="rId11"/>
  </p:sldIdLst>
  <p:sldSz cx="9144000" cy="6858000" type="screen4x3"/>
  <p:notesSz cx="7099300" cy="10234613"/>
  <p:embeddedFontLst>
    <p:embeddedFont>
      <p:font typeface="Noto Sans KR Medium" charset="-127"/>
      <p:regular r:id="rId14"/>
    </p:embeddedFont>
    <p:embeddedFont>
      <p:font typeface="Noto Sans KR Black" charset="-127"/>
      <p:bold r:id="rId15"/>
    </p:embeddedFont>
    <p:embeddedFont>
      <p:font typeface="맑은 고딕" pitchFamily="50" charset="-127"/>
      <p:regular r:id="rId16"/>
      <p:bold r:id="rId17"/>
    </p:embeddedFont>
    <p:embeddedFont>
      <p:font typeface="Noto Sans KR Light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50AEC8"/>
    <a:srgbClr val="76C0D4"/>
    <a:srgbClr val="A5D6E3"/>
    <a:srgbClr val="8BB7FF"/>
    <a:srgbClr val="79C1D5"/>
    <a:srgbClr val="5B89C1"/>
    <a:srgbClr val="5283BE"/>
    <a:srgbClr val="97B5D9"/>
    <a:srgbClr val="AAC2E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35" autoAdjust="0"/>
    <p:restoredTop sz="88539" autoAdjust="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orient="horz" pos="4065"/>
        <p:guide orient="horz" pos="709"/>
        <p:guide orient="horz" pos="36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6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721107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6" y="9721107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6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861443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7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6" y="9721107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2915816" y="2996952"/>
            <a:ext cx="3206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2022.  5.  </a:t>
            </a: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25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4631109" y="5552410"/>
            <a:ext cx="2317155" cy="4287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348A6EF-FA5B-4986-B0E6-1FB988DF7F77}"/>
              </a:ext>
            </a:extLst>
          </p:cNvPr>
          <p:cNvSpPr/>
          <p:nvPr/>
        </p:nvSpPr>
        <p:spPr>
          <a:xfrm>
            <a:off x="1857356" y="500042"/>
            <a:ext cx="5688632" cy="2438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YOLOv5 </a:t>
            </a:r>
            <a:r>
              <a:rPr lang="ko-KR" altLang="en-US" sz="5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사용법</a:t>
            </a:r>
            <a:endParaRPr lang="en-US" altLang="ko-KR" sz="5400" kern="0" dirty="0" smtClea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5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중간점검</a:t>
            </a:r>
            <a:r>
              <a:rPr lang="en-US" altLang="ko-KR" sz="5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5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1576147" y="4437112"/>
            <a:ext cx="6104497" cy="37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2020254014 </a:t>
            </a:r>
            <a:r>
              <a:rPr lang="ko-KR" altLang="en-US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임동민</a:t>
            </a:r>
            <a:r>
              <a:rPr lang="en-US" altLang="ko-KR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2020254020 </a:t>
            </a:r>
            <a:r>
              <a:rPr lang="ko-KR" altLang="en-US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안건호</a:t>
            </a:r>
            <a:r>
              <a:rPr lang="en-US" altLang="ko-KR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2020254019 </a:t>
            </a:r>
            <a:r>
              <a:rPr lang="ko-KR" altLang="en-US" sz="1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신정환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44496" y="3356992"/>
            <a:ext cx="2127505" cy="4998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산업인공지능학과</a:t>
            </a:r>
            <a:endParaRPr lang="en-US" altLang="ko-KR" sz="20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D57C996-9A75-F771-792E-453DDDD07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870" y="5445224"/>
            <a:ext cx="2029122" cy="6635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5767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432495D-A4EE-0515-9656-31922B5674F6}"/>
              </a:ext>
            </a:extLst>
          </p:cNvPr>
          <p:cNvGrpSpPr/>
          <p:nvPr/>
        </p:nvGrpSpPr>
        <p:grpSpPr>
          <a:xfrm>
            <a:off x="0" y="0"/>
            <a:ext cx="4572000" cy="764704"/>
            <a:chOff x="0" y="0"/>
            <a:chExt cx="4572000" cy="764704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95A5C28F-65E5-0566-FC5E-F8CE230C1FF0}"/>
                </a:ext>
              </a:extLst>
            </p:cNvPr>
            <p:cNvSpPr/>
            <p:nvPr/>
          </p:nvSpPr>
          <p:spPr>
            <a:xfrm>
              <a:off x="0" y="0"/>
              <a:ext cx="4139952" cy="76470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654D4337-F7C8-E41B-8DC3-187176AC9E7A}"/>
                </a:ext>
              </a:extLst>
            </p:cNvPr>
            <p:cNvSpPr/>
            <p:nvPr/>
          </p:nvSpPr>
          <p:spPr>
            <a:xfrm>
              <a:off x="3779912" y="0"/>
              <a:ext cx="792088" cy="76470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07921"/>
            <a:ext cx="366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Agenda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356" y="2071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222BA52-BDD1-AF7C-254A-FA564A78E0CC}"/>
              </a:ext>
            </a:extLst>
          </p:cNvPr>
          <p:cNvSpPr txBox="1"/>
          <p:nvPr/>
        </p:nvSpPr>
        <p:spPr>
          <a:xfrm>
            <a:off x="1857356" y="1628800"/>
            <a:ext cx="5108321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</a:t>
            </a:r>
            <a:r>
              <a:rPr lang="en-US" altLang="ko-KR" sz="3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YOLOv5 dataset </a:t>
            </a:r>
            <a:r>
              <a:rPr lang="ko-KR" altLang="en-US" sz="3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 준비</a:t>
            </a:r>
            <a:endParaRPr lang="en-US" altLang="ko-KR" sz="3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2.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3.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검증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4.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측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FFD2EF02-4855-92DA-B1E0-C31668944957}"/>
              </a:ext>
            </a:extLst>
          </p:cNvPr>
          <p:cNvCxnSpPr>
            <a:cxnSpLocks/>
          </p:cNvCxnSpPr>
          <p:nvPr/>
        </p:nvCxnSpPr>
        <p:spPr>
          <a:xfrm>
            <a:off x="4559595" y="382352"/>
            <a:ext cx="457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8">
            <a:extLst>
              <a:ext uri="{FF2B5EF4-FFF2-40B4-BE49-F238E27FC236}">
                <a16:creationId xmlns="" xmlns:a16="http://schemas.microsoft.com/office/drawing/2014/main" id="{2432495D-A4EE-0515-9656-31922B5674F6}"/>
              </a:ext>
            </a:extLst>
          </p:cNvPr>
          <p:cNvGrpSpPr/>
          <p:nvPr/>
        </p:nvGrpSpPr>
        <p:grpSpPr>
          <a:xfrm>
            <a:off x="0" y="0"/>
            <a:ext cx="5357818" cy="764704"/>
            <a:chOff x="0" y="0"/>
            <a:chExt cx="4572000" cy="764704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95A5C28F-65E5-0566-FC5E-F8CE230C1FF0}"/>
                </a:ext>
              </a:extLst>
            </p:cNvPr>
            <p:cNvSpPr/>
            <p:nvPr/>
          </p:nvSpPr>
          <p:spPr>
            <a:xfrm>
              <a:off x="0" y="0"/>
              <a:ext cx="4139952" cy="76470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654D4337-F7C8-E41B-8DC3-187176AC9E7A}"/>
                </a:ext>
              </a:extLst>
            </p:cNvPr>
            <p:cNvSpPr/>
            <p:nvPr/>
          </p:nvSpPr>
          <p:spPr>
            <a:xfrm>
              <a:off x="3779912" y="0"/>
              <a:ext cx="792088" cy="76470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z="1000" smtClean="0"/>
              <a:pPr/>
              <a:t>3</a:t>
            </a:fld>
            <a:endParaRPr lang="ko-KR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395536" y="127985"/>
            <a:ext cx="524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1. YOLOv5 dataset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환경 준비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356" y="2071678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FFD2EF02-4855-92DA-B1E0-C31668944957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5357818" y="382352"/>
            <a:ext cx="3773777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033A123-6A9F-F9F1-E65E-A8A680C8E580}"/>
              </a:ext>
            </a:extLst>
          </p:cNvPr>
          <p:cNvSpPr/>
          <p:nvPr/>
        </p:nvSpPr>
        <p:spPr>
          <a:xfrm>
            <a:off x="539552" y="1218238"/>
            <a:ext cx="7726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3) [</a:t>
            </a: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Colab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] </a:t>
            </a:r>
            <a:r>
              <a:rPr lang="en-US" altLang="ko-KR" sz="1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yolov5</a:t>
            </a:r>
            <a:r>
              <a:rPr lang="ko-KR" altLang="en-US" sz="1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필요한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dataset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환경 준비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="" xmlns:a16="http://schemas.microsoft.com/office/drawing/2014/main" id="{A9AD7A20-96DE-BDBE-C740-A6E0EEFEE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176" y="2026671"/>
            <a:ext cx="1928826" cy="365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3">
            <a:extLst>
              <a:ext uri="{FF2B5EF4-FFF2-40B4-BE49-F238E27FC236}">
                <a16:creationId xmlns="" xmlns:a16="http://schemas.microsoft.com/office/drawing/2014/main" id="{E74D7D1D-ADBF-8752-7EA7-0BD2B1A0D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5068" y="4669877"/>
            <a:ext cx="1357772" cy="149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4">
            <a:extLst>
              <a:ext uri="{FF2B5EF4-FFF2-40B4-BE49-F238E27FC236}">
                <a16:creationId xmlns="" xmlns:a16="http://schemas.microsoft.com/office/drawing/2014/main" id="{F06AE44E-9E09-3491-5F20-8EBEAE8C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96506" y="2026671"/>
            <a:ext cx="1433515" cy="2118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1353E15-B53B-32CD-5CC4-990DF164B591}"/>
              </a:ext>
            </a:extLst>
          </p:cNvPr>
          <p:cNvSpPr/>
          <p:nvPr/>
        </p:nvSpPr>
        <p:spPr>
          <a:xfrm>
            <a:off x="4572000" y="4572008"/>
            <a:ext cx="2143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helmet_dataset.zip </a:t>
            </a:r>
            <a:r>
              <a:rPr lang="ko-KR" altLang="en-US" sz="1200" dirty="0">
                <a:solidFill>
                  <a:srgbClr val="FF0000"/>
                </a:solidFill>
              </a:rPr>
              <a:t>압축풀기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E2C49FE7-3EEF-C359-4BA3-C47F668B931B}"/>
              </a:ext>
            </a:extLst>
          </p:cNvPr>
          <p:cNvSpPr/>
          <p:nvPr/>
        </p:nvSpPr>
        <p:spPr>
          <a:xfrm>
            <a:off x="739052" y="2383861"/>
            <a:ext cx="928694" cy="2143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590C0016-E696-3CC9-CB13-BABD0EEFA975}"/>
              </a:ext>
            </a:extLst>
          </p:cNvPr>
          <p:cNvCxnSpPr/>
          <p:nvPr/>
        </p:nvCxnSpPr>
        <p:spPr>
          <a:xfrm flipV="1">
            <a:off x="1453432" y="2098109"/>
            <a:ext cx="1785950" cy="21431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974E384-A2BA-A775-9405-43E0C55C13C0}"/>
              </a:ext>
            </a:extLst>
          </p:cNvPr>
          <p:cNvSpPr/>
          <p:nvPr/>
        </p:nvSpPr>
        <p:spPr>
          <a:xfrm>
            <a:off x="3357554" y="4143380"/>
            <a:ext cx="1143008" cy="21431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89882C67-C8F4-071C-4953-D023851261C4}"/>
              </a:ext>
            </a:extLst>
          </p:cNvPr>
          <p:cNvCxnSpPr>
            <a:stCxn id="30" idx="3"/>
          </p:cNvCxnSpPr>
          <p:nvPr/>
        </p:nvCxnSpPr>
        <p:spPr>
          <a:xfrm>
            <a:off x="1667746" y="2491018"/>
            <a:ext cx="1500198" cy="22502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ED7512C5-7BAF-C734-E437-5649DAE1ECF9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3857620" y="4710508"/>
            <a:ext cx="714380" cy="43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3E53FE9B-D8D4-BADD-B995-6847CAE5EF3C}"/>
              </a:ext>
            </a:extLst>
          </p:cNvPr>
          <p:cNvCxnSpPr>
            <a:stCxn id="32" idx="3"/>
            <a:endCxn id="1026" idx="1"/>
          </p:cNvCxnSpPr>
          <p:nvPr/>
        </p:nvCxnSpPr>
        <p:spPr>
          <a:xfrm flipV="1">
            <a:off x="4500562" y="3697222"/>
            <a:ext cx="1214446" cy="5533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9ADB5DD8-0A97-8F7E-7A37-4F4D10E786C5}"/>
              </a:ext>
            </a:extLst>
          </p:cNvPr>
          <p:cNvSpPr txBox="1"/>
          <p:nvPr/>
        </p:nvSpPr>
        <p:spPr>
          <a:xfrm>
            <a:off x="6643702" y="5643578"/>
            <a:ext cx="2038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임의로 수집된 사진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detect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8A99C68F-BF4D-719A-B0AF-703A7EA4FC03}"/>
              </a:ext>
            </a:extLst>
          </p:cNvPr>
          <p:cNvSpPr txBox="1"/>
          <p:nvPr/>
        </p:nvSpPr>
        <p:spPr>
          <a:xfrm>
            <a:off x="1667746" y="2383861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New Dir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6116" y="4143380"/>
            <a:ext cx="13692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rgbClr val="FF0000"/>
                </a:solidFill>
              </a:rPr>
              <a:t>helmet_dataset.yaml</a:t>
            </a:r>
            <a:endParaRPr lang="ko-KR" alt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8" y="3214686"/>
            <a:ext cx="2928958" cy="965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5214942" y="4786322"/>
            <a:ext cx="758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-test</a:t>
            </a:r>
          </a:p>
          <a:p>
            <a:r>
              <a:rPr lang="en-US" altLang="ko-KR" dirty="0" smtClean="0"/>
              <a:t>-train</a:t>
            </a:r>
          </a:p>
          <a:p>
            <a:r>
              <a:rPr lang="en-US" altLang="ko-KR" dirty="0" smtClean="0"/>
              <a:t>-valid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16" y="4714884"/>
            <a:ext cx="1643027" cy="98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ED7512C5-7BAF-C734-E437-5649DAE1ECF9}"/>
              </a:ext>
            </a:extLst>
          </p:cNvPr>
          <p:cNvCxnSpPr>
            <a:stCxn id="2050" idx="1"/>
          </p:cNvCxnSpPr>
          <p:nvPr/>
        </p:nvCxnSpPr>
        <p:spPr>
          <a:xfrm rot="10800000">
            <a:off x="5857884" y="5000636"/>
            <a:ext cx="1000132" cy="2057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ADB5DD8-0A97-8F7E-7A37-4F4D10E786C5}"/>
              </a:ext>
            </a:extLst>
          </p:cNvPr>
          <p:cNvSpPr txBox="1"/>
          <p:nvPr/>
        </p:nvSpPr>
        <p:spPr>
          <a:xfrm>
            <a:off x="4286248" y="378619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New File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329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432495D-A4EE-0515-9656-31922B5674F6}"/>
              </a:ext>
            </a:extLst>
          </p:cNvPr>
          <p:cNvGrpSpPr/>
          <p:nvPr/>
        </p:nvGrpSpPr>
        <p:grpSpPr>
          <a:xfrm>
            <a:off x="0" y="0"/>
            <a:ext cx="4572000" cy="764704"/>
            <a:chOff x="0" y="0"/>
            <a:chExt cx="4572000" cy="764704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95A5C28F-65E5-0566-FC5E-F8CE230C1FF0}"/>
                </a:ext>
              </a:extLst>
            </p:cNvPr>
            <p:cNvSpPr/>
            <p:nvPr/>
          </p:nvSpPr>
          <p:spPr>
            <a:xfrm>
              <a:off x="0" y="0"/>
              <a:ext cx="4139952" cy="76470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654D4337-F7C8-E41B-8DC3-187176AC9E7A}"/>
                </a:ext>
              </a:extLst>
            </p:cNvPr>
            <p:cNvSpPr/>
            <p:nvPr/>
          </p:nvSpPr>
          <p:spPr>
            <a:xfrm>
              <a:off x="3779912" y="0"/>
              <a:ext cx="792088" cy="76470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z="1000" smtClean="0"/>
              <a:pPr/>
              <a:t>4</a:t>
            </a:fld>
            <a:endParaRPr lang="ko-KR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395536" y="127985"/>
            <a:ext cx="366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학습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356" y="2071678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FFD2EF02-4855-92DA-B1E0-C31668944957}"/>
              </a:ext>
            </a:extLst>
          </p:cNvPr>
          <p:cNvCxnSpPr>
            <a:cxnSpLocks/>
          </p:cNvCxnSpPr>
          <p:nvPr/>
        </p:nvCxnSpPr>
        <p:spPr>
          <a:xfrm>
            <a:off x="4559595" y="382352"/>
            <a:ext cx="457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4C0B153-6A65-D8FD-C384-7DE32EF8FB43}"/>
              </a:ext>
            </a:extLst>
          </p:cNvPr>
          <p:cNvSpPr txBox="1"/>
          <p:nvPr/>
        </p:nvSpPr>
        <p:spPr>
          <a:xfrm>
            <a:off x="611560" y="980728"/>
            <a:ext cx="66762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dirty="0" smtClean="0">
                <a:solidFill>
                  <a:srgbClr val="3C484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 </a:t>
            </a:r>
            <a:r>
              <a:rPr lang="ko-KR" altLang="en-US" sz="2000" dirty="0">
                <a:solidFill>
                  <a:srgbClr val="3C484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순서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3C484E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1E97FF3-8584-EC33-F822-C92100BC5D86}"/>
              </a:ext>
            </a:extLst>
          </p:cNvPr>
          <p:cNvSpPr txBox="1"/>
          <p:nvPr/>
        </p:nvSpPr>
        <p:spPr>
          <a:xfrm>
            <a:off x="611560" y="3796856"/>
            <a:ext cx="8075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YOLOv5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path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안에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train.py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실행하면 위와 같은 과정이 진행된다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arenR"/>
            </a:pPr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arenR"/>
            </a:pPr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arenR"/>
            </a:pPr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arenR"/>
            </a:pPr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arenR"/>
            </a:pP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2 )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학습이 완료되면 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runs/train/ai20_2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경로에 학습 결과가 저장된다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3)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결과를 다운로드 하려면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!zip –r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압축파일명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.zip /</a:t>
            </a:r>
            <a:r>
              <a:rPr lang="en-US" altLang="ko-KR" sz="1400" dirty="0" err="1" smtClean="0">
                <a:solidFill>
                  <a:schemeClr val="accent6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contrent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/yolov5/runs/train/ai20_2</a:t>
            </a:r>
          </a:p>
          <a:p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학습결과 경로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처럼 입력한다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C3E3528D-4444-E5B9-66DE-7D191F23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94277"/>
            <a:ext cx="7988900" cy="1489334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DB821319-0B94-BE30-3CEE-0F9605AC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48" y="4286256"/>
            <a:ext cx="6931854" cy="576293"/>
          </a:xfrm>
          <a:prstGeom prst="rect">
            <a:avLst/>
          </a:prstGeom>
          <a:solidFill>
            <a:srgbClr val="0E0F1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!python train.py --data "data/</a:t>
            </a:r>
            <a:r>
              <a:rPr lang="en-US" altLang="ko-KR" sz="1400" dirty="0" err="1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custom_dataset.yaml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" </a:t>
            </a:r>
            <a:r>
              <a:rPr lang="en-US" altLang="ko-KR" sz="1400" dirty="0" smtClean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--name ai20_2 -–</a:t>
            </a:r>
            <a:r>
              <a:rPr lang="en-US" altLang="ko-KR" sz="1400" dirty="0" err="1" smtClean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img</a:t>
            </a:r>
            <a:r>
              <a:rPr lang="en-US" altLang="ko-KR" sz="1400" dirty="0" smtClean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416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                    </a:t>
            </a:r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--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epochs 100 #epoch 100</a:t>
            </a:r>
            <a:r>
              <a:rPr lang="ko-KR" altLang="en-US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회</a:t>
            </a:r>
          </a:p>
        </p:txBody>
      </p:sp>
    </p:spTree>
    <p:extLst>
      <p:ext uri="{BB962C8B-B14F-4D97-AF65-F5344CB8AC3E}">
        <p14:creationId xmlns="" xmlns:p14="http://schemas.microsoft.com/office/powerpoint/2010/main" val="9668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432495D-A4EE-0515-9656-31922B5674F6}"/>
              </a:ext>
            </a:extLst>
          </p:cNvPr>
          <p:cNvGrpSpPr/>
          <p:nvPr/>
        </p:nvGrpSpPr>
        <p:grpSpPr>
          <a:xfrm>
            <a:off x="0" y="0"/>
            <a:ext cx="4572000" cy="764704"/>
            <a:chOff x="0" y="0"/>
            <a:chExt cx="4572000" cy="764704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95A5C28F-65E5-0566-FC5E-F8CE230C1FF0}"/>
                </a:ext>
              </a:extLst>
            </p:cNvPr>
            <p:cNvSpPr/>
            <p:nvPr/>
          </p:nvSpPr>
          <p:spPr>
            <a:xfrm>
              <a:off x="0" y="0"/>
              <a:ext cx="4139952" cy="76470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654D4337-F7C8-E41B-8DC3-187176AC9E7A}"/>
                </a:ext>
              </a:extLst>
            </p:cNvPr>
            <p:cNvSpPr/>
            <p:nvPr/>
          </p:nvSpPr>
          <p:spPr>
            <a:xfrm>
              <a:off x="3779912" y="0"/>
              <a:ext cx="792088" cy="76470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z="1000" smtClean="0"/>
              <a:pPr/>
              <a:t>5</a:t>
            </a:fld>
            <a:endParaRPr lang="ko-KR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395536" y="127985"/>
            <a:ext cx="366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검증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356" y="2071678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FFD2EF02-4855-92DA-B1E0-C31668944957}"/>
              </a:ext>
            </a:extLst>
          </p:cNvPr>
          <p:cNvCxnSpPr>
            <a:cxnSpLocks/>
          </p:cNvCxnSpPr>
          <p:nvPr/>
        </p:nvCxnSpPr>
        <p:spPr>
          <a:xfrm>
            <a:off x="4559595" y="382352"/>
            <a:ext cx="457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4C0B153-6A65-D8FD-C384-7DE32EF8FB43}"/>
              </a:ext>
            </a:extLst>
          </p:cNvPr>
          <p:cNvSpPr txBox="1"/>
          <p:nvPr/>
        </p:nvSpPr>
        <p:spPr>
          <a:xfrm>
            <a:off x="611560" y="980728"/>
            <a:ext cx="66762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dirty="0" smtClean="0">
                <a:solidFill>
                  <a:srgbClr val="3C484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 </a:t>
            </a:r>
            <a:r>
              <a:rPr lang="ko-KR" altLang="en-US" sz="2000" dirty="0">
                <a:solidFill>
                  <a:srgbClr val="3C484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검증 순서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3C484E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1E97FF3-8584-EC33-F822-C92100BC5D86}"/>
              </a:ext>
            </a:extLst>
          </p:cNvPr>
          <p:cNvSpPr txBox="1"/>
          <p:nvPr/>
        </p:nvSpPr>
        <p:spPr>
          <a:xfrm>
            <a:off x="645108" y="3452676"/>
            <a:ext cx="78153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1) YOLOv5 path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안에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val.py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실행하면 위와 같은 과정이 진행된다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 검증은 모델 학습 순서에서</a:t>
            </a:r>
          </a:p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 가중치 업데이트 과정이 생략된 것이다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2)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검증이 완료되면 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runs/</a:t>
            </a:r>
            <a:r>
              <a:rPr lang="en-US" altLang="ko-KR" sz="1400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val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/ai20_2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경로에 학습 결과가 저장된다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3)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압축 및 다운로드도 학습과 같이 하면 된다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검증 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ai20_2</a:t>
            </a:r>
            <a:r>
              <a:rPr lang="ko-KR" altLang="en-US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폴더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안에는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confusion matrix, F1 curve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등 성능과 관련된 차트도 함께 저장된다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E4471850-72E1-8E92-8FD6-E6AB3C7E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8" y="1696569"/>
            <a:ext cx="7934586" cy="1502110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DB821319-0B94-BE30-3CEE-0F9605AC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72" y="4000504"/>
            <a:ext cx="7776864" cy="576293"/>
          </a:xfrm>
          <a:prstGeom prst="rect">
            <a:avLst/>
          </a:prstGeom>
          <a:solidFill>
            <a:srgbClr val="0E0F1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!python val.py --data "</a:t>
            </a:r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data/</a:t>
            </a:r>
            <a:r>
              <a:rPr lang="en-US" altLang="ko-KR" sz="1400" dirty="0" err="1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helmet_dataset.yaml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" </a:t>
            </a:r>
            <a:r>
              <a:rPr lang="en-US" altLang="ko-KR" sz="1400" dirty="0" smtClean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--name  ai20_2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                  </a:t>
            </a:r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--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weights "runs/train/exp8/weights/best.pt"</a:t>
            </a:r>
          </a:p>
        </p:txBody>
      </p:sp>
    </p:spTree>
    <p:extLst>
      <p:ext uri="{BB962C8B-B14F-4D97-AF65-F5344CB8AC3E}">
        <p14:creationId xmlns="" xmlns:p14="http://schemas.microsoft.com/office/powerpoint/2010/main" val="66769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432495D-A4EE-0515-9656-31922B5674F6}"/>
              </a:ext>
            </a:extLst>
          </p:cNvPr>
          <p:cNvGrpSpPr/>
          <p:nvPr/>
        </p:nvGrpSpPr>
        <p:grpSpPr>
          <a:xfrm>
            <a:off x="0" y="0"/>
            <a:ext cx="4572000" cy="764704"/>
            <a:chOff x="0" y="0"/>
            <a:chExt cx="4572000" cy="764704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95A5C28F-65E5-0566-FC5E-F8CE230C1FF0}"/>
                </a:ext>
              </a:extLst>
            </p:cNvPr>
            <p:cNvSpPr/>
            <p:nvPr/>
          </p:nvSpPr>
          <p:spPr>
            <a:xfrm>
              <a:off x="0" y="0"/>
              <a:ext cx="4139952" cy="76470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654D4337-F7C8-E41B-8DC3-187176AC9E7A}"/>
                </a:ext>
              </a:extLst>
            </p:cNvPr>
            <p:cNvSpPr/>
            <p:nvPr/>
          </p:nvSpPr>
          <p:spPr>
            <a:xfrm>
              <a:off x="3779912" y="0"/>
              <a:ext cx="792088" cy="76470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z="1000" smtClean="0"/>
              <a:pPr/>
              <a:t>6</a:t>
            </a:fld>
            <a:endParaRPr lang="ko-KR" alt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395536" y="127985"/>
            <a:ext cx="3660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예측</a:t>
            </a:r>
            <a:endParaRPr lang="ko-KR" altLang="en-US" sz="2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356" y="2071678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FFD2EF02-4855-92DA-B1E0-C31668944957}"/>
              </a:ext>
            </a:extLst>
          </p:cNvPr>
          <p:cNvCxnSpPr>
            <a:cxnSpLocks/>
          </p:cNvCxnSpPr>
          <p:nvPr/>
        </p:nvCxnSpPr>
        <p:spPr>
          <a:xfrm>
            <a:off x="4559595" y="382352"/>
            <a:ext cx="457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4C0B153-6A65-D8FD-C384-7DE32EF8FB43}"/>
              </a:ext>
            </a:extLst>
          </p:cNvPr>
          <p:cNvSpPr txBox="1"/>
          <p:nvPr/>
        </p:nvSpPr>
        <p:spPr>
          <a:xfrm>
            <a:off x="611560" y="980728"/>
            <a:ext cx="66762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dirty="0" smtClean="0">
                <a:solidFill>
                  <a:srgbClr val="3C484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 </a:t>
            </a:r>
            <a:r>
              <a:rPr lang="ko-KR" altLang="en-US" sz="2000" dirty="0">
                <a:solidFill>
                  <a:srgbClr val="3C484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과정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3C484E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1E97FF3-8584-EC33-F822-C92100BC5D86}"/>
              </a:ext>
            </a:extLst>
          </p:cNvPr>
          <p:cNvSpPr txBox="1"/>
          <p:nvPr/>
        </p:nvSpPr>
        <p:spPr>
          <a:xfrm>
            <a:off x="645108" y="3629342"/>
            <a:ext cx="78153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1) YOLOv5 path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안에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detect.py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실행하면 위와 같은 과정이 진행된다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예측은 이미지 뿐만 아니라 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웹캠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비디오 파일들도 실행 가능하다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1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2)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 결과는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runs/detect/ai20_2</a:t>
            </a:r>
            <a:r>
              <a:rPr lang="ko-KR" altLang="en-US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경로에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저장된다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(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압축 및 다운로드 가능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폴더안에는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class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bounding box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표시된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detection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 이미지가 저장되어 있다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FEF8B88-67BE-B623-FA62-C4441FD93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66" y="1686635"/>
            <a:ext cx="7801208" cy="1497776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="" xmlns:a16="http://schemas.microsoft.com/office/drawing/2014/main" id="{DB821319-0B94-BE30-3CEE-0F9605AC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48" y="4214818"/>
            <a:ext cx="6931854" cy="576293"/>
          </a:xfrm>
          <a:prstGeom prst="rect">
            <a:avLst/>
          </a:prstGeom>
          <a:solidFill>
            <a:srgbClr val="0E0F1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!python detect.py --weights "</a:t>
            </a:r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runs/train/</a:t>
            </a:r>
            <a:r>
              <a:rPr lang="en-US" altLang="ko-KR" sz="1400" dirty="0" smtClean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ai20_2</a:t>
            </a:r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/weights/best.pt“ </a:t>
            </a:r>
            <a:r>
              <a:rPr lang="en-US" altLang="ko-KR" sz="1400" dirty="0" smtClean="0">
                <a:solidFill>
                  <a:srgbClr val="FF0000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–-name ai20_2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 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                          --source "</a:t>
            </a:r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dataset/</a:t>
            </a:r>
            <a:r>
              <a:rPr lang="en-US" altLang="ko-KR" sz="1400" dirty="0" err="1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helmet_dataset</a:t>
            </a:r>
            <a:r>
              <a:rPr lang="en-US" altLang="ko-KR" sz="1400" dirty="0" smtClean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/test/images</a:t>
            </a:r>
            <a:r>
              <a:rPr lang="en-US" altLang="ko-KR" sz="1400" dirty="0">
                <a:solidFill>
                  <a:schemeClr val="bg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"</a:t>
            </a:r>
          </a:p>
        </p:txBody>
      </p:sp>
    </p:spTree>
    <p:extLst>
      <p:ext uri="{BB962C8B-B14F-4D97-AF65-F5344CB8AC3E}">
        <p14:creationId xmlns="" xmlns:p14="http://schemas.microsoft.com/office/powerpoint/2010/main" val="225045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397851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23090</TotalTime>
  <Words>256</Words>
  <Application>Microsoft Office PowerPoint</Application>
  <PresentationFormat>화면 슬라이드 쇼(4:3)</PresentationFormat>
  <Paragraphs>66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굴림</vt:lpstr>
      <vt:lpstr>Arial</vt:lpstr>
      <vt:lpstr>Noto Sans KR Medium</vt:lpstr>
      <vt:lpstr>Noto Sans KR Black</vt:lpstr>
      <vt:lpstr>맑은 고딕</vt:lpstr>
      <vt:lpstr>Noto Sans KR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JongMin</cp:lastModifiedBy>
  <cp:revision>735</cp:revision>
  <cp:lastPrinted>2019-09-16T00:28:29Z</cp:lastPrinted>
  <dcterms:created xsi:type="dcterms:W3CDTF">2017-03-29T07:13:25Z</dcterms:created>
  <dcterms:modified xsi:type="dcterms:W3CDTF">2022-05-24T15:23:38Z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